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实战演练篇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get more information about the book festival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By giving a call.	B. By visiting the website.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By writing an email.	D. By asking parents.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26654" y="930713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B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019300"/>
            <a:ext cx="11485848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pc="-2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“Follow us on </a:t>
            </a:r>
            <a:r>
              <a:rPr lang="en-US" altLang="zh-CN" b="1" i="1" spc="-2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http</a:t>
            </a:r>
            <a:r>
              <a:rPr lang="zh-CN" altLang="zh-CN" b="1" spc="-2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i="1" spc="-2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//townlibrary</a:t>
            </a:r>
            <a:r>
              <a:rPr lang="en-US" altLang="zh-CN" b="1" spc="-2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eaLnBrk="1" hangingPunct="0">
              <a:spcAft>
                <a:spcPts val="0"/>
              </a:spcAft>
            </a:pP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more information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可知，可以访问网站获取关于读书节的更多信息。故选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944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358116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sz="3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3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33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        </a:t>
            </a:r>
            <a:r>
              <a:rPr lang="zh-CN" altLang="zh-CN" sz="330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30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</a:t>
            </a:r>
            <a:r>
              <a:rPr lang="en-US" altLang="zh-CN" sz="3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</a:t>
            </a:r>
            <a:r>
              <a:rPr lang="en-US" altLang="zh-CN" sz="3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passage written for</a:t>
            </a:r>
            <a:r>
              <a:rPr lang="zh-CN" altLang="zh-CN" sz="3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Students who love reading.	</a:t>
            </a:r>
            <a:endParaRPr lang="zh-CN" altLang="zh-CN" sz="3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Parents who love reading.</a:t>
            </a:r>
            <a:endParaRPr lang="zh-CN" altLang="zh-CN" sz="3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Teachers who are interested in reading.	</a:t>
            </a:r>
            <a:endParaRPr lang="zh-CN" altLang="zh-CN" sz="3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People who are interested in reading.</a:t>
            </a:r>
            <a:endParaRPr lang="zh-CN" altLang="zh-CN" sz="3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1571" y="897167"/>
            <a:ext cx="4536504" cy="5539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71898" y="721574"/>
            <a:ext cx="490840" cy="8032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3300"/>
              <a:t>D</a:t>
            </a:r>
            <a:endParaRPr lang="zh-CN" altLang="en-US" sz="330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5004550"/>
            <a:ext cx="11485848" cy="1562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“All kinds of people who like </a:t>
            </a:r>
            <a:r>
              <a:rPr lang="en-US" altLang="zh-CN" sz="3300" b="1" spc="-13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reading</a:t>
            </a:r>
            <a:r>
              <a:rPr lang="en-US" altLang="zh-CN" sz="3300" b="1" spc="-13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300" b="1" spc="-13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300" b="1" spc="-13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可知，本文是写给那些喜欢读书的人。故选</a:t>
            </a:r>
            <a:r>
              <a:rPr lang="en-US" altLang="zh-CN" sz="3300" b="1" spc="-13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3300" b="1" spc="-13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300" spc="-13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2872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1210" y="764704"/>
            <a:ext cx="11227622" cy="145592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590" y="2378263"/>
            <a:ext cx="3024336" cy="790377"/>
          </a:xfrm>
          <a:prstGeom prst="rect">
            <a:avLst/>
          </a:prstGeom>
        </p:spPr>
      </p:pic>
      <p:sp>
        <p:nvSpPr>
          <p:cNvPr id="10" name="内容占位符 1"/>
          <p:cNvSpPr>
            <a:spLocks noGrp="1"/>
          </p:cNvSpPr>
          <p:nvPr>
            <p:ph idx="1"/>
          </p:nvPr>
        </p:nvSpPr>
        <p:spPr>
          <a:xfrm>
            <a:off x="360854" y="2348673"/>
            <a:ext cx="11485848" cy="81817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主要介绍了读书节的活动信息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3114883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巴中中考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23099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507460" y="1094368"/>
          <a:ext cx="11161240" cy="4305455"/>
        </p:xfrm>
        <a:graphic>
          <a:graphicData uri="http://schemas.openxmlformats.org/drawingml/2006/table">
            <a:tbl>
              <a:tblPr firstRow="1" firstCol="1" bandRow="1"/>
              <a:tblGrid>
                <a:gridCol w="11161240">
                  <a:extLst>
                    <a:ext uri="{9D8B030D-6E8A-4147-A177-3AD203B41FA5}">
                      <a16:colId xmlns:a16="http://schemas.microsoft.com/office/drawing/2014/main" val="2990332034"/>
                    </a:ext>
                  </a:extLst>
                </a:gridCol>
              </a:tblGrid>
              <a:tr h="1345286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festival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coming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any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want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old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love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may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someone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new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favourite.</a:t>
                      </a: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6668" marR="166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6404977"/>
                  </a:ext>
                </a:extLst>
              </a:tr>
              <a:tr h="1836575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Bring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Town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Library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Exchange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each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other</a:t>
                      </a:r>
                      <a:r>
                        <a:rPr 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6668" marR="166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03247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0678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507460" y="767703"/>
          <a:ext cx="11161240" cy="5760720"/>
        </p:xfrm>
        <a:graphic>
          <a:graphicData uri="http://schemas.openxmlformats.org/drawingml/2006/table">
            <a:tbl>
              <a:tblPr firstRow="1" firstCol="1" bandRow="1"/>
              <a:tblGrid>
                <a:gridCol w="11161240">
                  <a:extLst>
                    <a:ext uri="{9D8B030D-6E8A-4147-A177-3AD203B41FA5}">
                      <a16:colId xmlns:a16="http://schemas.microsoft.com/office/drawing/2014/main" val="2990332034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</a:t>
                      </a:r>
                      <a:r>
                        <a:rPr lang="en-US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&amp;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Jun.2nd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Jun.10th.</a:t>
                      </a: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Bring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festival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card.</a:t>
                      </a: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Bring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card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read.</a:t>
                      </a: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books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All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kinds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EXCEPT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text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books,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comic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books,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dictionaries</a:t>
                      </a:r>
                      <a:r>
                        <a:rPr lang="en-US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6668" marR="166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64049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98255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507460" y="764704"/>
          <a:ext cx="11161240" cy="5230368"/>
        </p:xfrm>
        <a:graphic>
          <a:graphicData uri="http://schemas.openxmlformats.org/drawingml/2006/table">
            <a:tbl>
              <a:tblPr firstRow="1" firstCol="1" bandRow="1"/>
              <a:tblGrid>
                <a:gridCol w="11161240">
                  <a:extLst>
                    <a:ext uri="{9D8B030D-6E8A-4147-A177-3AD203B41FA5}">
                      <a16:colId xmlns:a16="http://schemas.microsoft.com/office/drawing/2014/main" val="2990332034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33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Who</a:t>
                      </a:r>
                      <a:r>
                        <a:rPr lang="zh-CN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All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kinds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who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reading.</a:t>
                      </a:r>
                      <a:endParaRPr lang="zh-CN" sz="3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3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Notice</a:t>
                      </a:r>
                      <a:r>
                        <a:rPr lang="zh-CN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3300" i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must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good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shape,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without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any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pages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missing.</a:t>
                      </a:r>
                      <a:endParaRPr lang="zh-CN" sz="3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3300" i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must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clean,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nothing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written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it.</a:t>
                      </a:r>
                      <a:endParaRPr lang="zh-CN" sz="3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3300" i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take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food,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pets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Town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Library.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Smoking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littering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aren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allowed,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either.</a:t>
                      </a:r>
                      <a:endParaRPr lang="zh-CN" sz="3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Follow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us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http</a:t>
                      </a:r>
                      <a:r>
                        <a:rPr lang="zh-CN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33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//townlibrary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3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more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information.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3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6668" marR="166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64049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41929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 is the book festival going to last for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6 days.	B. 7 days.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8 days.	D. 9 days.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09402" y="934598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D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237243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“Jun.2nd—Jun.10th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可知，读书节是从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日，共计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1216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Tao is preparing a book for the book festival, which might be a right choice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mtClean="0"/>
          </a:p>
          <a:p>
            <a:pPr hangingPunct="0">
              <a:spcAft>
                <a:spcPts val="0"/>
              </a:spcAft>
            </a:pPr>
            <a:endParaRPr lang="en-US" altLang="zh-CN" smtClean="0"/>
          </a:p>
          <a:p>
            <a:pPr hangingPunct="0">
              <a:spcAft>
                <a:spcPts val="0"/>
              </a:spcAft>
            </a:pPr>
            <a:r>
              <a:rPr lang="en-US" altLang="zh-CN"/>
              <a:t> </a:t>
            </a:r>
            <a:r>
              <a:rPr lang="en-US" altLang="zh-CN" smtClean="0"/>
              <a:t>         </a:t>
            </a:r>
          </a:p>
          <a:p>
            <a:pPr hangingPunct="0">
              <a:spcAft>
                <a:spcPts val="0"/>
              </a:spcAft>
            </a:pPr>
            <a:r>
              <a:rPr lang="en-US" altLang="zh-CN"/>
              <a:t> </a:t>
            </a:r>
            <a:r>
              <a:rPr lang="en-US" altLang="zh-CN" smtClean="0"/>
              <a:t>         A                       B                     C                   D</a:t>
            </a:r>
            <a:endParaRPr lang="zh-CN" altLang="zh-CN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0578" y="999947"/>
            <a:ext cx="4097195" cy="54022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752" y="2636912"/>
            <a:ext cx="1689259" cy="241036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22172" y="2677097"/>
            <a:ext cx="1705596" cy="238783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21628" y="2674416"/>
            <a:ext cx="1702612" cy="238699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93939" y="2658957"/>
            <a:ext cx="1732657" cy="2400349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083743" y="928343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8086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“All kinds of books EXCEPT text books, comic books, and dictionaries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可知，读书节</a:t>
            </a:r>
            <a:r>
              <a:rPr lang="zh-CN" altLang="zh-CN" b="1" spc="-14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可以带除教科书、漫画书和字典外的所有书籍。故选</a:t>
            </a:r>
            <a:r>
              <a:rPr lang="en-US" altLang="zh-CN" b="1" spc="-14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pc="-14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spc="-14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252" y="3467226"/>
            <a:ext cx="11482450" cy="77974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365617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注意</a:t>
            </a: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选项报纸不是书籍。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易错警示.eps" descr="id:214748730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3497504"/>
            <a:ext cx="2088232" cy="6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7473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is allowed in the Town Library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Exchanging a book.	B. Taking a dog.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Smoking.	D. Eating food.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06402" y="934598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A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218586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“Bring one book to the Town Library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Exchange a book with each other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可知，在城镇图书馆中你可以和其他人交换书籍。故选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0367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B0F0"/>
          </a:solidFill>
          <a:prstDash val="dash"/>
          <a:miter lim="800000"/>
        </a:ln>
      </a:spPr>
      <a:bodyPr vert="horz" wrap="squar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833</TotalTime>
  <Words>388</Words>
  <Application>Microsoft Office PowerPoint</Application>
  <PresentationFormat>自定义</PresentationFormat>
  <Paragraphs>52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0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784</cp:revision>
  <dcterms:created xsi:type="dcterms:W3CDTF">2020-11-06T05:24:00Z</dcterms:created>
  <dcterms:modified xsi:type="dcterms:W3CDTF">2025-09-13T09:51:20Z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